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6" r:id="rId4"/>
  </p:sldMasterIdLst>
  <p:notesMasterIdLst>
    <p:notesMasterId r:id="rId13"/>
  </p:notesMasterIdLst>
  <p:sldIdLst>
    <p:sldId id="256" r:id="rId5"/>
    <p:sldId id="374" r:id="rId6"/>
    <p:sldId id="375" r:id="rId7"/>
    <p:sldId id="347" r:id="rId8"/>
    <p:sldId id="373" r:id="rId9"/>
    <p:sldId id="342" r:id="rId10"/>
    <p:sldId id="362" r:id="rId11"/>
    <p:sldId id="351" r:id="rId12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54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90EF44-0686-0F74-BDCD-F1B92D6A635F}" v="212" dt="2025-04-05T11:26:55.395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072"/>
        <p:guide pos="5461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Presentazione di cosa andremo a dire oggi, presentazione di Dario e Alex, del nostro ruolo in azienda.</a:t>
            </a:r>
          </a:p>
        </p:txBody>
      </p:sp>
    </p:spTree>
    <p:extLst>
      <p:ext uri="{BB962C8B-B14F-4D97-AF65-F5344CB8AC3E}">
        <p14:creationId xmlns:p14="http://schemas.microsoft.com/office/powerpoint/2010/main" val="2561387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76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vuot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yberPlan Demand Planning e S&amp;OP…"/>
          <p:cNvSpPr txBox="1"/>
          <p:nvPr/>
        </p:nvSpPr>
        <p:spPr>
          <a:xfrm>
            <a:off x="4510913" y="3631044"/>
            <a:ext cx="8318442" cy="2830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120000"/>
              </a:lnSpc>
              <a:defRPr sz="3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sz="3000"/>
              <a:t>CyberPlan Demand Planning e S&amp;OP</a:t>
            </a:r>
          </a:p>
          <a:p>
            <a:pPr algn="l">
              <a:lnSpc>
                <a:spcPct val="120000"/>
              </a:lnSpc>
              <a:defRPr sz="3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sz="3000"/>
              <a:t>CyberPlan APS</a:t>
            </a:r>
          </a:p>
          <a:p>
            <a:pPr algn="l">
              <a:lnSpc>
                <a:spcPct val="120000"/>
              </a:lnSpc>
              <a:defRPr sz="3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sz="3000"/>
              <a:t>CyberPlan Demand Driven</a:t>
            </a:r>
            <a:endParaRPr sz="3000">
              <a:solidFill>
                <a:srgbClr val="CF230E"/>
              </a:solidFill>
            </a:endParaRPr>
          </a:p>
          <a:p>
            <a:pPr algn="l">
              <a:lnSpc>
                <a:spcPct val="120000"/>
              </a:lnSpc>
              <a:defRPr sz="3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sz="3000"/>
              <a:t>CyberPlan RSP</a:t>
            </a:r>
            <a:endParaRPr sz="3000">
              <a:solidFill>
                <a:srgbClr val="F7A500"/>
              </a:solidFill>
            </a:endParaRPr>
          </a:p>
          <a:p>
            <a:pPr algn="l">
              <a:lnSpc>
                <a:spcPct val="120000"/>
              </a:lnSpc>
              <a:defRPr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900"/>
              <a:t> </a:t>
            </a:r>
            <a:r>
              <a:rPr sz="3000">
                <a:latin typeface="Roboto Light"/>
                <a:ea typeface="Roboto Light"/>
                <a:cs typeface="Roboto Light"/>
                <a:sym typeface="Roboto Light"/>
              </a:rPr>
              <a:t>ZCyberPlan</a:t>
            </a:r>
          </a:p>
        </p:txBody>
      </p:sp>
      <p:pic>
        <p:nvPicPr>
          <p:cNvPr id="20" name="Immagine" descr="Immag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5635" y="8874769"/>
            <a:ext cx="2225828" cy="616942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AGENDA"/>
          <p:cNvSpPr txBox="1"/>
          <p:nvPr/>
        </p:nvSpPr>
        <p:spPr>
          <a:xfrm>
            <a:off x="2460080" y="2208288"/>
            <a:ext cx="8003923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sz="3000"/>
              <a:t>AGENDA</a:t>
            </a:r>
          </a:p>
        </p:txBody>
      </p:sp>
      <p:sp>
        <p:nvSpPr>
          <p:cNvPr id="22" name="Rettangolo"/>
          <p:cNvSpPr/>
          <p:nvPr/>
        </p:nvSpPr>
        <p:spPr>
          <a:xfrm>
            <a:off x="1868750" y="2257217"/>
            <a:ext cx="288477" cy="4664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308813823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072" userDrawn="1">
          <p15:clr>
            <a:srgbClr val="FBAE40"/>
          </p15:clr>
        </p15:guide>
        <p15:guide id="2" pos="5461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rnic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erchio"/>
          <p:cNvSpPr/>
          <p:nvPr/>
        </p:nvSpPr>
        <p:spPr>
          <a:xfrm rot="10800000" flipH="1">
            <a:off x="16607456" y="5969519"/>
            <a:ext cx="62953" cy="47213"/>
          </a:xfrm>
          <a:prstGeom prst="ellipse">
            <a:avLst/>
          </a:prstGeom>
          <a:solidFill>
            <a:srgbClr val="4098E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2" name="Cerchio"/>
          <p:cNvSpPr/>
          <p:nvPr/>
        </p:nvSpPr>
        <p:spPr>
          <a:xfrm rot="10800000" flipH="1">
            <a:off x="16607456" y="6426087"/>
            <a:ext cx="62953" cy="47211"/>
          </a:xfrm>
          <a:prstGeom prst="ellipse">
            <a:avLst/>
          </a:prstGeom>
          <a:solidFill>
            <a:srgbClr val="CF230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3" name="Cerchio"/>
          <p:cNvSpPr/>
          <p:nvPr/>
        </p:nvSpPr>
        <p:spPr>
          <a:xfrm rot="10800000" flipH="1">
            <a:off x="16607456" y="6882652"/>
            <a:ext cx="62953" cy="47211"/>
          </a:xfrm>
          <a:prstGeom prst="ellipse">
            <a:avLst/>
          </a:prstGeom>
          <a:solidFill>
            <a:srgbClr val="F7A5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4" name="Cerchio"/>
          <p:cNvSpPr/>
          <p:nvPr/>
        </p:nvSpPr>
        <p:spPr>
          <a:xfrm rot="10800000" flipH="1">
            <a:off x="16607456" y="7339216"/>
            <a:ext cx="62953" cy="47213"/>
          </a:xfrm>
          <a:prstGeom prst="ellipse">
            <a:avLst/>
          </a:prstGeom>
          <a:solidFill>
            <a:srgbClr val="89BB7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5" name="Cerchio"/>
          <p:cNvSpPr/>
          <p:nvPr/>
        </p:nvSpPr>
        <p:spPr>
          <a:xfrm rot="10800000" flipH="1">
            <a:off x="16607456" y="7795780"/>
            <a:ext cx="62953" cy="47213"/>
          </a:xfrm>
          <a:prstGeom prst="ellipse">
            <a:avLst/>
          </a:prstGeom>
          <a:solidFill>
            <a:srgbClr val="D8617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6" name="Linea"/>
          <p:cNvSpPr/>
          <p:nvPr/>
        </p:nvSpPr>
        <p:spPr>
          <a:xfrm flipH="1">
            <a:off x="16638926" y="-553908"/>
            <a:ext cx="1" cy="6558469"/>
          </a:xfrm>
          <a:prstGeom prst="line">
            <a:avLst/>
          </a:prstGeom>
          <a:ln w="6350">
            <a:solidFill>
              <a:srgbClr val="003D59"/>
            </a:solidFill>
            <a:miter lim="400000"/>
          </a:ln>
        </p:spPr>
        <p:txBody>
          <a:bodyPr lIns="45718" tIns="45718" rIns="45718" bIns="45718"/>
          <a:lstStyle/>
          <a:p>
            <a:endParaRPr sz="1600"/>
          </a:p>
        </p:txBody>
      </p:sp>
      <p:pic>
        <p:nvPicPr>
          <p:cNvPr id="6" name="Immagine" descr="Immagine">
            <a:extLst>
              <a:ext uri="{FF2B5EF4-FFF2-40B4-BE49-F238E27FC236}">
                <a16:creationId xmlns:a16="http://schemas.microsoft.com/office/drawing/2014/main" id="{DC6CC9AA-811C-14F1-96B0-AEE76AA12A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017197" y="8833693"/>
            <a:ext cx="1621729" cy="59935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0749193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072" userDrawn="1">
          <p15:clr>
            <a:srgbClr val="FBAE40"/>
          </p15:clr>
        </p15:guide>
        <p15:guide id="2" pos="546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rima pagina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erchio"/>
          <p:cNvSpPr/>
          <p:nvPr/>
        </p:nvSpPr>
        <p:spPr>
          <a:xfrm rot="10800000" flipH="1">
            <a:off x="16607456" y="5969519"/>
            <a:ext cx="62953" cy="47213"/>
          </a:xfrm>
          <a:prstGeom prst="ellipse">
            <a:avLst/>
          </a:prstGeom>
          <a:solidFill>
            <a:srgbClr val="4098E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78" name="Cerchio"/>
          <p:cNvSpPr/>
          <p:nvPr/>
        </p:nvSpPr>
        <p:spPr>
          <a:xfrm rot="10800000" flipH="1">
            <a:off x="16607456" y="6430533"/>
            <a:ext cx="62953" cy="47211"/>
          </a:xfrm>
          <a:prstGeom prst="ellipse">
            <a:avLst/>
          </a:prstGeom>
          <a:solidFill>
            <a:srgbClr val="CF230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79" name="Cerchio"/>
          <p:cNvSpPr/>
          <p:nvPr/>
        </p:nvSpPr>
        <p:spPr>
          <a:xfrm rot="10800000" flipH="1">
            <a:off x="16607456" y="6863603"/>
            <a:ext cx="62953" cy="47211"/>
          </a:xfrm>
          <a:prstGeom prst="ellipse">
            <a:avLst/>
          </a:prstGeom>
          <a:solidFill>
            <a:srgbClr val="F7A5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0" name="Cerchio"/>
          <p:cNvSpPr/>
          <p:nvPr/>
        </p:nvSpPr>
        <p:spPr>
          <a:xfrm rot="10800000" flipH="1">
            <a:off x="16607456" y="7342157"/>
            <a:ext cx="62953" cy="47211"/>
          </a:xfrm>
          <a:prstGeom prst="ellipse">
            <a:avLst/>
          </a:prstGeom>
          <a:solidFill>
            <a:srgbClr val="89BB7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1" name="Cerchio"/>
          <p:cNvSpPr/>
          <p:nvPr/>
        </p:nvSpPr>
        <p:spPr>
          <a:xfrm rot="10800000" flipH="1">
            <a:off x="16607456" y="7795780"/>
            <a:ext cx="62953" cy="47213"/>
          </a:xfrm>
          <a:prstGeom prst="ellipse">
            <a:avLst/>
          </a:prstGeom>
          <a:solidFill>
            <a:srgbClr val="D8617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4" name="Cerchio"/>
          <p:cNvSpPr/>
          <p:nvPr/>
        </p:nvSpPr>
        <p:spPr>
          <a:xfrm rot="10800000" flipH="1">
            <a:off x="16607456" y="5969519"/>
            <a:ext cx="62953" cy="47213"/>
          </a:xfrm>
          <a:prstGeom prst="ellipse">
            <a:avLst/>
          </a:prstGeom>
          <a:solidFill>
            <a:srgbClr val="4098E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5" name="Cerchio"/>
          <p:cNvSpPr/>
          <p:nvPr/>
        </p:nvSpPr>
        <p:spPr>
          <a:xfrm rot="10800000" flipH="1">
            <a:off x="16607456" y="6430533"/>
            <a:ext cx="62953" cy="47211"/>
          </a:xfrm>
          <a:prstGeom prst="ellipse">
            <a:avLst/>
          </a:prstGeom>
          <a:solidFill>
            <a:srgbClr val="CF230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6" name="Cerchio"/>
          <p:cNvSpPr/>
          <p:nvPr/>
        </p:nvSpPr>
        <p:spPr>
          <a:xfrm rot="10800000" flipH="1">
            <a:off x="16607456" y="6863603"/>
            <a:ext cx="62953" cy="47211"/>
          </a:xfrm>
          <a:prstGeom prst="ellipse">
            <a:avLst/>
          </a:prstGeom>
          <a:solidFill>
            <a:srgbClr val="F7A5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7" name="Cerchio"/>
          <p:cNvSpPr/>
          <p:nvPr/>
        </p:nvSpPr>
        <p:spPr>
          <a:xfrm rot="10800000" flipH="1">
            <a:off x="16607456" y="7342157"/>
            <a:ext cx="62953" cy="47211"/>
          </a:xfrm>
          <a:prstGeom prst="ellipse">
            <a:avLst/>
          </a:prstGeom>
          <a:solidFill>
            <a:srgbClr val="89BB7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8" name="Cerchio"/>
          <p:cNvSpPr/>
          <p:nvPr/>
        </p:nvSpPr>
        <p:spPr>
          <a:xfrm rot="10800000" flipH="1">
            <a:off x="16607456" y="7795780"/>
            <a:ext cx="62953" cy="47213"/>
          </a:xfrm>
          <a:prstGeom prst="ellipse">
            <a:avLst/>
          </a:prstGeom>
          <a:solidFill>
            <a:srgbClr val="D8617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9" name="Linea"/>
          <p:cNvSpPr/>
          <p:nvPr/>
        </p:nvSpPr>
        <p:spPr>
          <a:xfrm flipH="1">
            <a:off x="16638924" y="-5108"/>
            <a:ext cx="9" cy="6010095"/>
          </a:xfrm>
          <a:prstGeom prst="line">
            <a:avLst/>
          </a:prstGeom>
          <a:ln w="3556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endParaRPr sz="1600"/>
          </a:p>
        </p:txBody>
      </p:sp>
      <p:pic>
        <p:nvPicPr>
          <p:cNvPr id="3" name="Immagine" descr="Immagine">
            <a:extLst>
              <a:ext uri="{FF2B5EF4-FFF2-40B4-BE49-F238E27FC236}">
                <a16:creationId xmlns:a16="http://schemas.microsoft.com/office/drawing/2014/main" id="{8A23F6C6-AC66-E4B5-1306-35F599773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62" y="1577431"/>
            <a:ext cx="3303983" cy="8512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magine" descr="Immagine">
            <a:extLst>
              <a:ext uri="{FF2B5EF4-FFF2-40B4-BE49-F238E27FC236}">
                <a16:creationId xmlns:a16="http://schemas.microsoft.com/office/drawing/2014/main" id="{422BF4D0-88E1-915A-A0D2-A12C7F0EF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4581" y="8624946"/>
            <a:ext cx="2225828" cy="8226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Immagine" descr="Immagine">
            <a:extLst>
              <a:ext uri="{FF2B5EF4-FFF2-40B4-BE49-F238E27FC236}">
                <a16:creationId xmlns:a16="http://schemas.microsoft.com/office/drawing/2014/main" id="{38D647D6-EF62-A18E-7817-59844E650B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8362" y="1577431"/>
            <a:ext cx="3303983" cy="851234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magine" descr="Immagine">
            <a:extLst>
              <a:ext uri="{FF2B5EF4-FFF2-40B4-BE49-F238E27FC236}">
                <a16:creationId xmlns:a16="http://schemas.microsoft.com/office/drawing/2014/main" id="{C68A6F7B-C8D5-1C6C-54F9-B3FB33D611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444581" y="8624946"/>
            <a:ext cx="2225828" cy="8226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5419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072" userDrawn="1">
          <p15:clr>
            <a:srgbClr val="FBAE40"/>
          </p15:clr>
        </p15:guide>
        <p15:guide id="2" pos="546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rnice bianca su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1937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3072" userDrawn="1">
          <p15:clr>
            <a:srgbClr val="FBAE40"/>
          </p15:clr>
        </p15:guide>
        <p15:guide id="2" pos="546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49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D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erchio"/>
          <p:cNvSpPr/>
          <p:nvPr/>
        </p:nvSpPr>
        <p:spPr>
          <a:xfrm rot="10800000" flipH="1">
            <a:off x="16607456" y="5969519"/>
            <a:ext cx="62953" cy="4721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4" name="Cerchio"/>
          <p:cNvSpPr/>
          <p:nvPr/>
        </p:nvSpPr>
        <p:spPr>
          <a:xfrm rot="10800000" flipH="1">
            <a:off x="16607456" y="6430533"/>
            <a:ext cx="62953" cy="4721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5" name="Cerchio"/>
          <p:cNvSpPr/>
          <p:nvPr/>
        </p:nvSpPr>
        <p:spPr>
          <a:xfrm rot="10800000" flipH="1">
            <a:off x="16607456" y="6863603"/>
            <a:ext cx="62953" cy="4721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6" name="Cerchio"/>
          <p:cNvSpPr/>
          <p:nvPr/>
        </p:nvSpPr>
        <p:spPr>
          <a:xfrm rot="10800000" flipH="1">
            <a:off x="16607456" y="7342157"/>
            <a:ext cx="62953" cy="4721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7" name="Cerchio"/>
          <p:cNvSpPr/>
          <p:nvPr/>
        </p:nvSpPr>
        <p:spPr>
          <a:xfrm rot="10800000" flipH="1">
            <a:off x="16607456" y="7795780"/>
            <a:ext cx="62953" cy="4721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8" name="Linea"/>
          <p:cNvSpPr/>
          <p:nvPr/>
        </p:nvSpPr>
        <p:spPr>
          <a:xfrm flipH="1">
            <a:off x="16638917" y="-31396"/>
            <a:ext cx="11" cy="6010093"/>
          </a:xfrm>
          <a:prstGeom prst="line">
            <a:avLst/>
          </a:prstGeom>
          <a:ln w="3556">
            <a:solidFill>
              <a:srgbClr val="FFFFFF"/>
            </a:solidFill>
            <a:miter lim="400000"/>
          </a:ln>
        </p:spPr>
        <p:txBody>
          <a:bodyPr lIns="45718" tIns="45718" rIns="45718" bIns="45718"/>
          <a:lstStyle/>
          <a:p>
            <a:endParaRPr sz="1600"/>
          </a:p>
        </p:txBody>
      </p:sp>
      <p:sp>
        <p:nvSpPr>
          <p:cNvPr id="9" name="Titolo  | January 2021"/>
          <p:cNvSpPr txBox="1"/>
          <p:nvPr/>
        </p:nvSpPr>
        <p:spPr>
          <a:xfrm>
            <a:off x="556420" y="9072073"/>
            <a:ext cx="10096814" cy="375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3251118">
              <a:lnSpc>
                <a:spcPct val="120000"/>
              </a:lnSpc>
              <a:defRPr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sz="1600" err="1"/>
              <a:t>Titolo</a:t>
            </a:r>
            <a:r>
              <a:rPr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sz="1600">
                <a:latin typeface="Roboto Light"/>
                <a:ea typeface="Roboto Light"/>
                <a:cs typeface="Roboto Light"/>
                <a:sym typeface="Roboto Light"/>
              </a:rPr>
              <a:t>| May 2022</a:t>
            </a:r>
          </a:p>
        </p:txBody>
      </p:sp>
      <p:pic>
        <p:nvPicPr>
          <p:cNvPr id="13" name="Immagine" descr="Immagine">
            <a:extLst>
              <a:ext uri="{FF2B5EF4-FFF2-40B4-BE49-F238E27FC236}">
                <a16:creationId xmlns:a16="http://schemas.microsoft.com/office/drawing/2014/main" id="{9A9090A9-C16B-BECF-BEB1-3DA1A2DE63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44581" y="8624946"/>
            <a:ext cx="2225828" cy="8226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Immagine" descr="Immagine">
            <a:extLst>
              <a:ext uri="{FF2B5EF4-FFF2-40B4-BE49-F238E27FC236}">
                <a16:creationId xmlns:a16="http://schemas.microsoft.com/office/drawing/2014/main" id="{514769E9-2A7E-1A16-85F6-29C1AB4D463E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4444581" y="8624946"/>
            <a:ext cx="2225828" cy="8226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39074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0" r:id="rId2"/>
    <p:sldLayoutId id="2147483661" r:id="rId3"/>
    <p:sldLayoutId id="2147483662" r:id="rId4"/>
    <p:sldLayoutId id="2147483663" r:id="rId5"/>
  </p:sldLayoutIdLst>
  <p:transition spd="med"/>
  <p:txStyles>
    <p:titleStyle>
      <a:lvl1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1733930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-119" baseline="0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0" marR="0" indent="1143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1143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1143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1143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1143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2781300" marR="0" indent="-7620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162300" marR="0" indent="-7620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3543300" marR="0" indent="-7620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3924300" marR="0" indent="-762000" algn="l" defTabSz="173393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6000" b="0" i="0" u="none" strike="noStrike" cap="none" spc="-119" baseline="0"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Alex.Dagri@cybertec.it" TargetMode="External"/><Relationship Id="rId2" Type="http://schemas.openxmlformats.org/officeDocument/2006/relationships/hyperlink" Target="mailto:hr@cybertec.i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Marco.Mior@cybertec.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olo"/>
          <p:cNvSpPr txBox="1"/>
          <p:nvPr/>
        </p:nvSpPr>
        <p:spPr>
          <a:xfrm>
            <a:off x="6905300" y="3902173"/>
            <a:ext cx="832018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it-IT" sz="8000" dirty="0" err="1">
                <a:latin typeface="Calibri"/>
                <a:cs typeface="Calibri"/>
              </a:rPr>
              <a:t>Cybertec</a:t>
            </a:r>
            <a:br>
              <a:rPr lang="it-IT" sz="8000" dirty="0">
                <a:latin typeface="Calibri"/>
                <a:cs typeface="Calibri"/>
              </a:rPr>
            </a:br>
            <a:r>
              <a:rPr lang="it-IT" sz="4000" dirty="0">
                <a:latin typeface="Calibri"/>
                <a:cs typeface="Calibri"/>
              </a:rPr>
              <a:t>2025-04 </a:t>
            </a:r>
            <a:r>
              <a:rPr lang="it-IT" sz="4000" dirty="0" err="1">
                <a:latin typeface="Calibri"/>
                <a:cs typeface="Calibri"/>
              </a:rPr>
              <a:t>hackaton</a:t>
            </a:r>
            <a:r>
              <a:rPr lang="it-IT" sz="4000" dirty="0">
                <a:latin typeface="Calibri"/>
                <a:cs typeface="Calibri"/>
              </a:rPr>
              <a:t> Trieste</a:t>
            </a:r>
            <a:endParaRPr lang="it-IT" sz="8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yberPlan Demand Planning e S&amp;OP">
            <a:extLst>
              <a:ext uri="{FF2B5EF4-FFF2-40B4-BE49-F238E27FC236}">
                <a16:creationId xmlns:a16="http://schemas.microsoft.com/office/drawing/2014/main" id="{AC7A9390-DD6E-E961-D540-6F29A4E9A803}"/>
              </a:ext>
            </a:extLst>
          </p:cNvPr>
          <p:cNvSpPr txBox="1"/>
          <p:nvPr/>
        </p:nvSpPr>
        <p:spPr>
          <a:xfrm>
            <a:off x="6908468" y="6371106"/>
            <a:ext cx="8468362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sz="3200" dirty="0">
                <a:latin typeface="Calibri"/>
                <a:cs typeface="Calibri"/>
              </a:rPr>
              <a:t>Relatori: Alex </a:t>
            </a:r>
            <a:r>
              <a:rPr lang="it-IT" sz="3200" dirty="0" err="1">
                <a:latin typeface="Calibri"/>
                <a:cs typeface="Calibri"/>
              </a:rPr>
              <a:t>Dagri</a:t>
            </a:r>
            <a:r>
              <a:rPr lang="it-IT" sz="3200" dirty="0">
                <a:latin typeface="Calibri"/>
                <a:cs typeface="Calibri"/>
              </a:rPr>
              <a:t>, Marco Mior</a:t>
            </a:r>
            <a:endParaRPr lang="it-IT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5F9BF-FC1A-A1AF-CB5B-123CF9951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yberPlan Demand Planning e S&amp;OP">
            <a:extLst>
              <a:ext uri="{FF2B5EF4-FFF2-40B4-BE49-F238E27FC236}">
                <a16:creationId xmlns:a16="http://schemas.microsoft.com/office/drawing/2014/main" id="{5AEB6830-418B-6B66-7DDD-5D917DB5F54B}"/>
              </a:ext>
            </a:extLst>
          </p:cNvPr>
          <p:cNvSpPr txBox="1"/>
          <p:nvPr/>
        </p:nvSpPr>
        <p:spPr>
          <a:xfrm>
            <a:off x="7704989" y="232379"/>
            <a:ext cx="8266732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b="1" dirty="0">
                <a:latin typeface="Calibri"/>
                <a:cs typeface="Calibri"/>
              </a:rPr>
              <a:t>Alex </a:t>
            </a:r>
            <a:r>
              <a:rPr lang="it-IT" b="1" dirty="0" err="1">
                <a:latin typeface="Calibri"/>
                <a:cs typeface="Calibri"/>
              </a:rPr>
              <a:t>Dagri</a:t>
            </a:r>
            <a:endParaRPr lang="it-IT" b="1" dirty="0" err="1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/>
          </a:p>
        </p:txBody>
      </p:sp>
      <p:sp>
        <p:nvSpPr>
          <p:cNvPr id="145" name="Rettangolo">
            <a:extLst>
              <a:ext uri="{FF2B5EF4-FFF2-40B4-BE49-F238E27FC236}">
                <a16:creationId xmlns:a16="http://schemas.microsoft.com/office/drawing/2014/main" id="{B219DC3B-B22A-9A08-60B8-945606B62791}"/>
              </a:ext>
            </a:extLst>
          </p:cNvPr>
          <p:cNvSpPr/>
          <p:nvPr/>
        </p:nvSpPr>
        <p:spPr>
          <a:xfrm>
            <a:off x="7271666" y="438599"/>
            <a:ext cx="216351" cy="466402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147" name="Cerchio">
            <a:extLst>
              <a:ext uri="{FF2B5EF4-FFF2-40B4-BE49-F238E27FC236}">
                <a16:creationId xmlns:a16="http://schemas.microsoft.com/office/drawing/2014/main" id="{55853A86-6EDA-4CA1-83A1-792A83A9AA34}"/>
              </a:ext>
            </a:extLst>
          </p:cNvPr>
          <p:cNvSpPr/>
          <p:nvPr/>
        </p:nvSpPr>
        <p:spPr>
          <a:xfrm rot="10800000" flipH="1">
            <a:off x="16592484" y="5955732"/>
            <a:ext cx="104213" cy="104213"/>
          </a:xfrm>
          <a:prstGeom prst="ellipse">
            <a:avLst/>
          </a:prstGeom>
          <a:solidFill>
            <a:srgbClr val="347CB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C6C6C6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888AF48-5FA7-5542-46BC-4A009944531F}"/>
              </a:ext>
            </a:extLst>
          </p:cNvPr>
          <p:cNvSpPr/>
          <p:nvPr/>
        </p:nvSpPr>
        <p:spPr>
          <a:xfrm>
            <a:off x="336176" y="8525435"/>
            <a:ext cx="2447365" cy="112955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344212-3B17-42E6-A86B-2B723AD94A1D}"/>
              </a:ext>
            </a:extLst>
          </p:cNvPr>
          <p:cNvSpPr txBox="1"/>
          <p:nvPr/>
        </p:nvSpPr>
        <p:spPr>
          <a:xfrm>
            <a:off x="6783284" y="1736501"/>
            <a:ext cx="9201259" cy="63812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dirty="0">
                <a:solidFill>
                  <a:schemeClr val="bg1"/>
                </a:solidFill>
              </a:rPr>
              <a:t>Alex </a:t>
            </a:r>
            <a:r>
              <a:rPr lang="it-IT" sz="2800" dirty="0" err="1">
                <a:solidFill>
                  <a:schemeClr val="bg1"/>
                </a:solidFill>
              </a:rPr>
              <a:t>Dagri</a:t>
            </a:r>
            <a:r>
              <a:rPr lang="it-IT" sz="2800" dirty="0">
                <a:solidFill>
                  <a:schemeClr val="bg1"/>
                </a:solidFill>
              </a:rPr>
              <a:t>, in </a:t>
            </a:r>
            <a:r>
              <a:rPr lang="it-IT" sz="2800" dirty="0" err="1">
                <a:solidFill>
                  <a:schemeClr val="bg1"/>
                </a:solidFill>
              </a:rPr>
              <a:t>Cybertec</a:t>
            </a:r>
            <a:r>
              <a:rPr lang="it-IT" sz="2800" dirty="0">
                <a:solidFill>
                  <a:schemeClr val="bg1"/>
                </a:solidFill>
              </a:rPr>
              <a:t> da 12 anni, è il nostro CTO e coordina un team di 16 persone.</a:t>
            </a:r>
            <a:br>
              <a:rPr lang="it-IT" sz="2800" dirty="0">
                <a:solidFill>
                  <a:schemeClr val="bg1"/>
                </a:solidFill>
              </a:rPr>
            </a:br>
            <a:r>
              <a:rPr lang="it-IT" sz="2800" dirty="0">
                <a:solidFill>
                  <a:schemeClr val="bg1"/>
                </a:solidFill>
              </a:rPr>
              <a:t>Laureatosi con lode presso l’Università di Trieste come dottore magistrale in Ingegneria Informatica nel 2015, ha presentato una tesi svolta presso il Machine Learning Lab.</a:t>
            </a:r>
            <a:br>
              <a:rPr lang="it-IT" sz="2800" dirty="0">
                <a:solidFill>
                  <a:schemeClr val="bg1"/>
                </a:solidFill>
              </a:rPr>
            </a:br>
            <a:r>
              <a:rPr lang="it-IT" sz="2800" dirty="0">
                <a:solidFill>
                  <a:schemeClr val="bg1"/>
                </a:solidFill>
              </a:rPr>
              <a:t>Ha conseguito una seconda laurea magistrale nel 2019 in Data Science and Scientific Computing sempre presso l'Ateneo di Trieste e nel 2025 il Master di secondo livello in Management dell’innovazione e delle nuove tecnologie.</a:t>
            </a:r>
            <a:br>
              <a:rPr lang="it-IT" sz="2800" dirty="0">
                <a:solidFill>
                  <a:schemeClr val="bg1"/>
                </a:solidFill>
              </a:rPr>
            </a:br>
            <a:endParaRPr lang="it-IT" dirty="0">
              <a:solidFill>
                <a:schemeClr val="bg1"/>
              </a:solidFill>
            </a:endParaRPr>
          </a:p>
          <a:p>
            <a:pPr algn="l"/>
            <a:r>
              <a:rPr lang="it-IT" sz="2800" dirty="0">
                <a:solidFill>
                  <a:schemeClr val="bg1"/>
                </a:solidFill>
              </a:rPr>
              <a:t>Si definisce una persona ambiziosa e appassionata delle nuove tecnologie, così come sostenitrice dell’antica espressione “</a:t>
            </a:r>
            <a:r>
              <a:rPr lang="it-IT" sz="2800" err="1">
                <a:solidFill>
                  <a:schemeClr val="bg1"/>
                </a:solidFill>
              </a:rPr>
              <a:t>mens</a:t>
            </a:r>
            <a:r>
              <a:rPr lang="it-IT" sz="2800" dirty="0">
                <a:solidFill>
                  <a:schemeClr val="bg1"/>
                </a:solidFill>
              </a:rPr>
              <a:t> sana in </a:t>
            </a:r>
            <a:r>
              <a:rPr lang="it-IT" sz="2800" err="1">
                <a:solidFill>
                  <a:schemeClr val="bg1"/>
                </a:solidFill>
              </a:rPr>
              <a:t>corpore</a:t>
            </a:r>
            <a:r>
              <a:rPr lang="it-IT" sz="2800" dirty="0">
                <a:solidFill>
                  <a:schemeClr val="bg1"/>
                </a:solidFill>
              </a:rPr>
              <a:t> sano"</a:t>
            </a:r>
            <a:endParaRPr lang="it-IT">
              <a:solidFill>
                <a:schemeClr val="bg1"/>
              </a:solidFill>
            </a:endParaRPr>
          </a:p>
        </p:txBody>
      </p:sp>
      <p:pic>
        <p:nvPicPr>
          <p:cNvPr id="4" name="Immagine 3" descr="Immagine che contiene Viso umano, vestiti, persona, sorris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3D856794-74E6-7C1B-7BD3-A727414A9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6" y="1"/>
            <a:ext cx="6497575" cy="974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12618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40CB9-B2E1-B4A1-51A6-B41E2F73D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yberPlan Demand Planning e S&amp;OP">
            <a:extLst>
              <a:ext uri="{FF2B5EF4-FFF2-40B4-BE49-F238E27FC236}">
                <a16:creationId xmlns:a16="http://schemas.microsoft.com/office/drawing/2014/main" id="{EE329A21-5946-6EF5-9968-EB5AE8AD7922}"/>
              </a:ext>
            </a:extLst>
          </p:cNvPr>
          <p:cNvSpPr txBox="1"/>
          <p:nvPr/>
        </p:nvSpPr>
        <p:spPr>
          <a:xfrm>
            <a:off x="7704989" y="232379"/>
            <a:ext cx="8266732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5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b="1" dirty="0">
                <a:latin typeface="Calibri" panose="020F0502020204030204" pitchFamily="34" charset="0"/>
                <a:cs typeface="Calibri" panose="020F0502020204030204" pitchFamily="34" charset="0"/>
              </a:rPr>
              <a:t>Marco Mior</a:t>
            </a:r>
          </a:p>
          <a:p>
            <a:endParaRPr/>
          </a:p>
        </p:txBody>
      </p:sp>
      <p:sp>
        <p:nvSpPr>
          <p:cNvPr id="145" name="Rettangolo">
            <a:extLst>
              <a:ext uri="{FF2B5EF4-FFF2-40B4-BE49-F238E27FC236}">
                <a16:creationId xmlns:a16="http://schemas.microsoft.com/office/drawing/2014/main" id="{98F7CCF0-BD9F-DE8D-6433-188610580D83}"/>
              </a:ext>
            </a:extLst>
          </p:cNvPr>
          <p:cNvSpPr/>
          <p:nvPr/>
        </p:nvSpPr>
        <p:spPr>
          <a:xfrm>
            <a:off x="7271666" y="438599"/>
            <a:ext cx="216351" cy="466402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147" name="Cerchio">
            <a:extLst>
              <a:ext uri="{FF2B5EF4-FFF2-40B4-BE49-F238E27FC236}">
                <a16:creationId xmlns:a16="http://schemas.microsoft.com/office/drawing/2014/main" id="{9B1B80E2-33B6-3C03-B27C-7D5E76951F92}"/>
              </a:ext>
            </a:extLst>
          </p:cNvPr>
          <p:cNvSpPr/>
          <p:nvPr/>
        </p:nvSpPr>
        <p:spPr>
          <a:xfrm rot="10800000" flipH="1">
            <a:off x="16592484" y="5955732"/>
            <a:ext cx="104213" cy="104213"/>
          </a:xfrm>
          <a:prstGeom prst="ellipse">
            <a:avLst/>
          </a:prstGeom>
          <a:solidFill>
            <a:srgbClr val="347CB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C6C6C6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D0EE176-4B1A-F6AA-4F40-EF0AAA371997}"/>
              </a:ext>
            </a:extLst>
          </p:cNvPr>
          <p:cNvSpPr/>
          <p:nvPr/>
        </p:nvSpPr>
        <p:spPr>
          <a:xfrm>
            <a:off x="336176" y="8525435"/>
            <a:ext cx="2447365" cy="1129553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EE930D0-59DF-4E73-8851-B84B330CF56D}"/>
              </a:ext>
            </a:extLst>
          </p:cNvPr>
          <p:cNvSpPr txBox="1"/>
          <p:nvPr/>
        </p:nvSpPr>
        <p:spPr>
          <a:xfrm>
            <a:off x="6783284" y="2505942"/>
            <a:ext cx="9201259" cy="48423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  <a:t>Marco Mior, in </a:t>
            </a:r>
            <a:r>
              <a:rPr lang="it-IT" sz="2800" dirty="0" err="1">
                <a:solidFill>
                  <a:schemeClr val="bg1"/>
                </a:solidFill>
                <a:ea typeface="+mj-lt"/>
                <a:cs typeface="+mj-lt"/>
              </a:rPr>
              <a:t>Cybertec</a:t>
            </a:r>
            <a: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  <a:t> da 10 anni, è il nostro Responsabile di Prodotto e guida un team di 15 persone.</a:t>
            </a:r>
            <a:b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  <a:t>Laureatosi presso l’Università degli Studi di Trieste come dottore magistrale in Ingegneria Gestionale nel 2013, ha maturato una solida competenza nella gestione e ottimizzazione dei processi logistici e produttivi.</a:t>
            </a:r>
            <a:b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</a:br>
            <a:br>
              <a:rPr lang="it-IT" sz="2800" dirty="0">
                <a:ea typeface="+mj-lt"/>
                <a:cs typeface="+mj-lt"/>
              </a:rPr>
            </a:br>
            <a:r>
              <a:rPr lang="it-IT" sz="2800" dirty="0">
                <a:solidFill>
                  <a:schemeClr val="bg1"/>
                </a:solidFill>
                <a:ea typeface="+mj-lt"/>
                <a:cs typeface="+mj-lt"/>
              </a:rPr>
              <a:t>È specializzato nello sviluppo e nella creazione di soluzioni innovative per la Supply Chain, con l'obiettivo di progettare prodotti che rispondano alle esigenze del mercato e migliorino l'efficienza operativa delle aziende.</a:t>
            </a:r>
            <a:endParaRPr lang="it-IT" dirty="0">
              <a:solidFill>
                <a:schemeClr val="bg1"/>
              </a:solidFill>
              <a:ea typeface="+mj-lt"/>
              <a:cs typeface="+mj-lt"/>
            </a:endParaRPr>
          </a:p>
        </p:txBody>
      </p:sp>
      <p:pic>
        <p:nvPicPr>
          <p:cNvPr id="5" name="Immagine 4" descr="Immagine che contiene Viso umano, persona, vestiti, sorris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88842E62-0FEB-B686-0439-DAE06B7F9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6" y="0"/>
            <a:ext cx="6497575" cy="974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2734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8193BA27-BBB3-A496-8149-F3B539D5D9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79" r="45543"/>
          <a:stretch/>
        </p:blipFill>
        <p:spPr>
          <a:xfrm>
            <a:off x="-35095" y="-12713"/>
            <a:ext cx="8704432" cy="9786499"/>
          </a:xfrm>
          <a:prstGeom prst="rect">
            <a:avLst/>
          </a:prstGeom>
        </p:spPr>
      </p:pic>
      <p:sp>
        <p:nvSpPr>
          <p:cNvPr id="6" name="Rettangolo">
            <a:extLst>
              <a:ext uri="{FF2B5EF4-FFF2-40B4-BE49-F238E27FC236}">
                <a16:creationId xmlns:a16="http://schemas.microsoft.com/office/drawing/2014/main" id="{32C818F2-C7AC-C11B-9DD9-629CE8B85E9E}"/>
              </a:ext>
            </a:extLst>
          </p:cNvPr>
          <p:cNvSpPr/>
          <p:nvPr/>
        </p:nvSpPr>
        <p:spPr>
          <a:xfrm rot="16200000">
            <a:off x="-2859466" y="2811668"/>
            <a:ext cx="9766301" cy="4117557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>
              <a:solidFill>
                <a:schemeClr val="accent5"/>
              </a:solidFill>
            </a:endParaRPr>
          </a:p>
        </p:txBody>
      </p:sp>
      <p:sp>
        <p:nvSpPr>
          <p:cNvPr id="3" name="Slide introduttiva">
            <a:extLst>
              <a:ext uri="{FF2B5EF4-FFF2-40B4-BE49-F238E27FC236}">
                <a16:creationId xmlns:a16="http://schemas.microsoft.com/office/drawing/2014/main" id="{56602A8D-9E74-917C-DAC7-F6BC22A94103}"/>
              </a:ext>
            </a:extLst>
          </p:cNvPr>
          <p:cNvSpPr txBox="1"/>
          <p:nvPr/>
        </p:nvSpPr>
        <p:spPr>
          <a:xfrm>
            <a:off x="802205" y="730323"/>
            <a:ext cx="5026356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003D5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sz="4800" b="1" spc="300">
                <a:solidFill>
                  <a:schemeClr val="bg1"/>
                </a:solidFill>
                <a:latin typeface="Calibri"/>
                <a:cs typeface="Calibri"/>
              </a:rPr>
              <a:t>CYBERTEC</a:t>
            </a:r>
            <a:br>
              <a:rPr lang="it-IT" sz="4800" b="1" spc="300">
                <a:solidFill>
                  <a:schemeClr val="bg1"/>
                </a:solidFill>
                <a:latin typeface="Calibri"/>
                <a:cs typeface="Calibri"/>
              </a:rPr>
            </a:br>
            <a:r>
              <a:rPr lang="it-IT" sz="4800" b="1" spc="300">
                <a:solidFill>
                  <a:schemeClr val="bg1"/>
                </a:solidFill>
                <a:latin typeface="Calibri"/>
                <a:cs typeface="Calibri"/>
              </a:rPr>
              <a:t>Zucchetti</a:t>
            </a:r>
            <a:endParaRPr lang="it-IT" sz="4800" b="1" spc="3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C8BB3501-6F47-9E56-9BA4-6837683651C4}"/>
              </a:ext>
            </a:extLst>
          </p:cNvPr>
          <p:cNvSpPr/>
          <p:nvPr/>
        </p:nvSpPr>
        <p:spPr>
          <a:xfrm>
            <a:off x="-268461" y="-2121672"/>
            <a:ext cx="6278136" cy="7416000"/>
          </a:xfrm>
          <a:prstGeom prst="rect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CDA1B092-0A58-70B0-B232-A68845B835AB}"/>
              </a:ext>
            </a:extLst>
          </p:cNvPr>
          <p:cNvSpPr/>
          <p:nvPr/>
        </p:nvSpPr>
        <p:spPr>
          <a:xfrm>
            <a:off x="8669337" y="-172733"/>
            <a:ext cx="5903913" cy="98280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8" name="Titolo…">
            <a:extLst>
              <a:ext uri="{FF2B5EF4-FFF2-40B4-BE49-F238E27FC236}">
                <a16:creationId xmlns:a16="http://schemas.microsoft.com/office/drawing/2014/main" id="{F4D90E72-C49C-B55B-D034-17BB3C598B91}"/>
              </a:ext>
            </a:extLst>
          </p:cNvPr>
          <p:cNvSpPr txBox="1"/>
          <p:nvPr/>
        </p:nvSpPr>
        <p:spPr>
          <a:xfrm>
            <a:off x="9327236" y="2238322"/>
            <a:ext cx="7076207" cy="6595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Azienda software n° 1 in Italia per la </a:t>
            </a:r>
            <a:r>
              <a:rPr lang="it-IT" sz="3600" b="1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pianificazione e schedulazione della produzione</a:t>
            </a: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.</a:t>
            </a:r>
          </a:p>
          <a:p>
            <a:pPr algn="l"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it-IT" sz="3600">
              <a:solidFill>
                <a:schemeClr val="tx1"/>
              </a:solidFill>
              <a:latin typeface="Calibri"/>
              <a:ea typeface="Roboto Light"/>
              <a:cs typeface="Calibri"/>
            </a:endParaRPr>
          </a:p>
          <a:p>
            <a:pPr marL="571500" indent="-571500" algn="l">
              <a:buFont typeface="Arial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Aumenta la produttività</a:t>
            </a:r>
            <a:endParaRPr lang="it-IT" sz="2400">
              <a:solidFill>
                <a:schemeClr val="tx1"/>
              </a:solidFill>
              <a:latin typeface="Roboto Light"/>
              <a:ea typeface="Roboto Light"/>
              <a:cs typeface="Roboto Light"/>
            </a:endParaRPr>
          </a:p>
          <a:p>
            <a:pPr marL="571500" indent="-571500" algn="l">
              <a:buFont typeface="Arial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Riduce i costi</a:t>
            </a:r>
            <a:endParaRPr lang="it-IT" sz="2400">
              <a:solidFill>
                <a:schemeClr val="tx1"/>
              </a:solidFill>
              <a:latin typeface="Roboto Light"/>
              <a:ea typeface="Roboto Light"/>
              <a:cs typeface="Roboto Light"/>
            </a:endParaRPr>
          </a:p>
          <a:p>
            <a:pPr marL="571500" indent="-571500" algn="l">
              <a:buFont typeface="Arial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Innalza il livello delle prestazioni</a:t>
            </a:r>
            <a:endParaRPr lang="it-IT">
              <a:solidFill>
                <a:schemeClr val="tx1"/>
              </a:solidFill>
            </a:endParaRPr>
          </a:p>
          <a:p>
            <a:pPr algn="l">
              <a:lnSpc>
                <a:spcPct val="120000"/>
              </a:lnSpc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br>
              <a:rPr lang="en-US" sz="3600">
                <a:latin typeface="Calibri"/>
                <a:ea typeface="Roboto Light"/>
                <a:cs typeface="Calibri"/>
              </a:rPr>
            </a:br>
            <a:r>
              <a:rPr lang="it-IT" sz="3600">
                <a:solidFill>
                  <a:schemeClr val="tx1"/>
                </a:solidFill>
                <a:latin typeface="Calibri"/>
                <a:cs typeface="Calibri"/>
              </a:rPr>
              <a:t>Stra</a:t>
            </a:r>
            <a:r>
              <a:rPr lang="it-IT" sz="3600">
                <a:solidFill>
                  <a:schemeClr val="tx1"/>
                </a:solidFill>
                <a:latin typeface="Calibri"/>
                <a:ea typeface="Roboto Light"/>
                <a:cs typeface="Calibri"/>
              </a:rPr>
              <a:t>tegica la parte di ricerca e sviluppo per stare al passo con i tempi</a:t>
            </a: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82504484-2D2A-8320-F790-D0EADB367549}"/>
              </a:ext>
            </a:extLst>
          </p:cNvPr>
          <p:cNvCxnSpPr/>
          <p:nvPr/>
        </p:nvCxnSpPr>
        <p:spPr>
          <a:xfrm flipV="1">
            <a:off x="800197" y="1473754"/>
            <a:ext cx="2971035" cy="13554"/>
          </a:xfrm>
          <a:prstGeom prst="straightConnector1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71918875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">
            <a:extLst>
              <a:ext uri="{FF2B5EF4-FFF2-40B4-BE49-F238E27FC236}">
                <a16:creationId xmlns:a16="http://schemas.microsoft.com/office/drawing/2014/main" id="{B8215BF9-18D8-8906-005C-8201D6A6E230}"/>
              </a:ext>
            </a:extLst>
          </p:cNvPr>
          <p:cNvSpPr/>
          <p:nvPr/>
        </p:nvSpPr>
        <p:spPr>
          <a:xfrm rot="16200000">
            <a:off x="7667819" y="-7733214"/>
            <a:ext cx="1270001" cy="1671101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3" name="Slide introduttiva">
            <a:extLst>
              <a:ext uri="{FF2B5EF4-FFF2-40B4-BE49-F238E27FC236}">
                <a16:creationId xmlns:a16="http://schemas.microsoft.com/office/drawing/2014/main" id="{0F12A5E1-7A8B-FC2F-D2FA-1400732D4418}"/>
              </a:ext>
            </a:extLst>
          </p:cNvPr>
          <p:cNvSpPr txBox="1"/>
          <p:nvPr/>
        </p:nvSpPr>
        <p:spPr>
          <a:xfrm>
            <a:off x="637336" y="156064"/>
            <a:ext cx="7977846" cy="930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003D5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50000"/>
              </a:lnSpc>
            </a:pPr>
            <a:r>
              <a:rPr lang="it-IT" sz="4000" b="1" spc="300">
                <a:solidFill>
                  <a:schemeClr val="bg1"/>
                </a:solidFill>
                <a:latin typeface="Calibri"/>
                <a:ea typeface="Gadugi"/>
                <a:cs typeface="Calibri"/>
              </a:rPr>
              <a:t>CLIENTI INTERNAZIONALI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6BF5C7A-56E7-1EB9-E3FF-64C66390F370}"/>
              </a:ext>
            </a:extLst>
          </p:cNvPr>
          <p:cNvSpPr/>
          <p:nvPr/>
        </p:nvSpPr>
        <p:spPr>
          <a:xfrm>
            <a:off x="-286345" y="196039"/>
            <a:ext cx="8694365" cy="2268000"/>
          </a:xfrm>
          <a:prstGeom prst="rect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pic>
        <p:nvPicPr>
          <p:cNvPr id="5" name="Immagine 4" descr="Immagine che contiene testo, mappa, diagramma&#10;&#10;Descrizione generata automaticamente">
            <a:extLst>
              <a:ext uri="{FF2B5EF4-FFF2-40B4-BE49-F238E27FC236}">
                <a16:creationId xmlns:a16="http://schemas.microsoft.com/office/drawing/2014/main" id="{4FABAA5F-020C-B089-C9A0-055BEFFD74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46" t="8149" r="445" b="2212"/>
          <a:stretch/>
        </p:blipFill>
        <p:spPr>
          <a:xfrm>
            <a:off x="973248" y="1349053"/>
            <a:ext cx="13640554" cy="825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3331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">
            <a:extLst>
              <a:ext uri="{FF2B5EF4-FFF2-40B4-BE49-F238E27FC236}">
                <a16:creationId xmlns:a16="http://schemas.microsoft.com/office/drawing/2014/main" id="{B8215BF9-18D8-8906-005C-8201D6A6E230}"/>
              </a:ext>
            </a:extLst>
          </p:cNvPr>
          <p:cNvSpPr/>
          <p:nvPr/>
        </p:nvSpPr>
        <p:spPr>
          <a:xfrm rot="16200000">
            <a:off x="7667819" y="-7733214"/>
            <a:ext cx="1270001" cy="1671101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3" name="Slide introduttiva">
            <a:extLst>
              <a:ext uri="{FF2B5EF4-FFF2-40B4-BE49-F238E27FC236}">
                <a16:creationId xmlns:a16="http://schemas.microsoft.com/office/drawing/2014/main" id="{0F12A5E1-7A8B-FC2F-D2FA-1400732D4418}"/>
              </a:ext>
            </a:extLst>
          </p:cNvPr>
          <p:cNvSpPr txBox="1"/>
          <p:nvPr/>
        </p:nvSpPr>
        <p:spPr>
          <a:xfrm>
            <a:off x="637336" y="156064"/>
            <a:ext cx="7977846" cy="930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003D5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50000"/>
              </a:lnSpc>
            </a:pPr>
            <a:r>
              <a:rPr lang="it-IT" sz="4000" b="1" spc="300">
                <a:solidFill>
                  <a:schemeClr val="bg1"/>
                </a:solidFill>
                <a:latin typeface="Calibri" panose="020F0502020204030204" pitchFamily="34" charset="0"/>
                <a:ea typeface="Gadugi" panose="020B0502040204020203" pitchFamily="34" charset="0"/>
                <a:cs typeface="Calibri" panose="020F0502020204030204" pitchFamily="34" charset="0"/>
              </a:rPr>
              <a:t>ALCUNI DEI NOSTRI CLIENTI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3DA4FB9B-8DF6-4309-37A7-DAB33532BF23}"/>
              </a:ext>
            </a:extLst>
          </p:cNvPr>
          <p:cNvSpPr/>
          <p:nvPr/>
        </p:nvSpPr>
        <p:spPr>
          <a:xfrm>
            <a:off x="-286345" y="196039"/>
            <a:ext cx="8694365" cy="2268000"/>
          </a:xfrm>
          <a:prstGeom prst="rect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F9D3D569-B940-3BDA-8E9F-BAD187067E4C}"/>
              </a:ext>
            </a:extLst>
          </p:cNvPr>
          <p:cNvSpPr txBox="1"/>
          <p:nvPr/>
        </p:nvSpPr>
        <p:spPr>
          <a:xfrm>
            <a:off x="11846943" y="2775475"/>
            <a:ext cx="2795586" cy="283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72"/>
              </a:lnSpc>
            </a:pPr>
            <a:r>
              <a:rPr lang="en-US" sz="2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MULTINAZIONALI</a:t>
            </a:r>
          </a:p>
        </p:txBody>
      </p:sp>
      <p:grpSp>
        <p:nvGrpSpPr>
          <p:cNvPr id="29" name="Gruppo 28">
            <a:extLst>
              <a:ext uri="{FF2B5EF4-FFF2-40B4-BE49-F238E27FC236}">
                <a16:creationId xmlns:a16="http://schemas.microsoft.com/office/drawing/2014/main" id="{BCAA9817-769A-5C3E-777E-0FCF6E4E88F0}"/>
              </a:ext>
            </a:extLst>
          </p:cNvPr>
          <p:cNvGrpSpPr/>
          <p:nvPr/>
        </p:nvGrpSpPr>
        <p:grpSpPr>
          <a:xfrm>
            <a:off x="1940034" y="3523127"/>
            <a:ext cx="3218486" cy="3673740"/>
            <a:chOff x="1789423" y="3523127"/>
            <a:chExt cx="2636663" cy="300961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16D7E5F-03C5-4DCC-55D0-5A24D6A11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106" r="57835" b="83175"/>
            <a:stretch>
              <a:fillRect/>
            </a:stretch>
          </p:blipFill>
          <p:spPr>
            <a:xfrm>
              <a:off x="1905747" y="3523127"/>
              <a:ext cx="1068168" cy="47736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CA66318-54CF-0E17-E580-87A96998B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57981" r="54990" b="25884"/>
            <a:stretch>
              <a:fillRect/>
            </a:stretch>
          </p:blipFill>
          <p:spPr>
            <a:xfrm>
              <a:off x="1899617" y="4306218"/>
              <a:ext cx="1194638" cy="58822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76802EB-750E-2A21-0BEE-A685083C7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7835" t="28195" r="6162" b="46937"/>
            <a:stretch>
              <a:fillRect/>
            </a:stretch>
          </p:blipFill>
          <p:spPr>
            <a:xfrm>
              <a:off x="3339959" y="4215716"/>
              <a:ext cx="874238" cy="82944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3B46AD5-73B5-07A9-863D-AA5347F76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2965" r="55464" b="53494"/>
            <a:stretch>
              <a:fillRect/>
            </a:stretch>
          </p:blipFill>
          <p:spPr>
            <a:xfrm>
              <a:off x="3242891" y="3557838"/>
              <a:ext cx="1183195" cy="49410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BBBFF455-6BAA-EF72-B6D4-BCC77E20B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49999" b="80069"/>
            <a:stretch>
              <a:fillRect/>
            </a:stretch>
          </p:blipFill>
          <p:spPr>
            <a:xfrm>
              <a:off x="1789423" y="5898249"/>
              <a:ext cx="1158828" cy="634496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0896C27-B884-531F-4023-3B4B0EDBFC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87661" r="55939"/>
            <a:stretch>
              <a:fillRect/>
            </a:stretch>
          </p:blipFill>
          <p:spPr>
            <a:xfrm>
              <a:off x="1935373" y="5237823"/>
              <a:ext cx="895788" cy="34455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D952A06-43B0-6780-452E-CB01CB5A3C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2620" t="62467" b="27091"/>
            <a:stretch>
              <a:fillRect/>
            </a:stretch>
          </p:blipFill>
          <p:spPr>
            <a:xfrm>
              <a:off x="2981084" y="5975168"/>
              <a:ext cx="1435388" cy="43445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7242609-2B32-9BBB-5FB9-D8574ED451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7835" t="82485"/>
            <a:stretch>
              <a:fillRect/>
            </a:stretch>
          </p:blipFill>
          <p:spPr>
            <a:xfrm>
              <a:off x="3373073" y="5145591"/>
              <a:ext cx="905538" cy="516680"/>
            </a:xfrm>
            <a:prstGeom prst="rect">
              <a:avLst/>
            </a:prstGeom>
          </p:spPr>
        </p:pic>
      </p:grpSp>
      <p:sp>
        <p:nvSpPr>
          <p:cNvPr id="25" name="Rettangolo 24">
            <a:extLst>
              <a:ext uri="{FF2B5EF4-FFF2-40B4-BE49-F238E27FC236}">
                <a16:creationId xmlns:a16="http://schemas.microsoft.com/office/drawing/2014/main" id="{7219BCF3-2F19-CD70-DB8F-A47344D22393}"/>
              </a:ext>
            </a:extLst>
          </p:cNvPr>
          <p:cNvSpPr/>
          <p:nvPr/>
        </p:nvSpPr>
        <p:spPr>
          <a:xfrm>
            <a:off x="1520267" y="3299994"/>
            <a:ext cx="3906621" cy="42605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9" name="Gruppo 48">
            <a:extLst>
              <a:ext uri="{FF2B5EF4-FFF2-40B4-BE49-F238E27FC236}">
                <a16:creationId xmlns:a16="http://schemas.microsoft.com/office/drawing/2014/main" id="{32982D5E-68FD-C302-3B35-D970A91B6E25}"/>
              </a:ext>
            </a:extLst>
          </p:cNvPr>
          <p:cNvGrpSpPr/>
          <p:nvPr/>
        </p:nvGrpSpPr>
        <p:grpSpPr>
          <a:xfrm>
            <a:off x="6398535" y="3273242"/>
            <a:ext cx="3931151" cy="4287285"/>
            <a:chOff x="5468938" y="3273242"/>
            <a:chExt cx="3200400" cy="3490333"/>
          </a:xfrm>
        </p:grpSpPr>
        <p:sp>
          <p:nvSpPr>
            <p:cNvPr id="27" name="Rettangolo 26">
              <a:extLst>
                <a:ext uri="{FF2B5EF4-FFF2-40B4-BE49-F238E27FC236}">
                  <a16:creationId xmlns:a16="http://schemas.microsoft.com/office/drawing/2014/main" id="{D0E02142-BBBC-CE0C-3668-E03095BC91C5}"/>
                </a:ext>
              </a:extLst>
            </p:cNvPr>
            <p:cNvSpPr/>
            <p:nvPr/>
          </p:nvSpPr>
          <p:spPr>
            <a:xfrm>
              <a:off x="5468938" y="3273242"/>
              <a:ext cx="3200400" cy="3490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30" name="Picture 26">
              <a:extLst>
                <a:ext uri="{FF2B5EF4-FFF2-40B4-BE49-F238E27FC236}">
                  <a16:creationId xmlns:a16="http://schemas.microsoft.com/office/drawing/2014/main" id="{6010E9D7-CCD2-F509-33F2-122AF75B8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9389" t="82641" r="8075"/>
            <a:stretch>
              <a:fillRect/>
            </a:stretch>
          </p:blipFill>
          <p:spPr>
            <a:xfrm>
              <a:off x="7034241" y="5173761"/>
              <a:ext cx="1272598" cy="487754"/>
            </a:xfrm>
            <a:prstGeom prst="rect">
              <a:avLst/>
            </a:prstGeom>
          </p:spPr>
        </p:pic>
        <p:pic>
          <p:nvPicPr>
            <p:cNvPr id="31" name="Picture 27">
              <a:extLst>
                <a:ext uri="{FF2B5EF4-FFF2-40B4-BE49-F238E27FC236}">
                  <a16:creationId xmlns:a16="http://schemas.microsoft.com/office/drawing/2014/main" id="{B7C17F4B-1CCC-03AE-C0EF-920B32CD8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490" t="79574" r="59401"/>
            <a:stretch>
              <a:fillRect/>
            </a:stretch>
          </p:blipFill>
          <p:spPr>
            <a:xfrm>
              <a:off x="7260273" y="4342874"/>
              <a:ext cx="874688" cy="573953"/>
            </a:xfrm>
            <a:prstGeom prst="rect">
              <a:avLst/>
            </a:prstGeom>
          </p:spPr>
        </p:pic>
        <p:pic>
          <p:nvPicPr>
            <p:cNvPr id="32" name="Picture 28">
              <a:extLst>
                <a:ext uri="{FF2B5EF4-FFF2-40B4-BE49-F238E27FC236}">
                  <a16:creationId xmlns:a16="http://schemas.microsoft.com/office/drawing/2014/main" id="{697D0FAD-987C-5F50-16A0-5FBF640F4A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64139" r="57013" b="17985"/>
            <a:stretch>
              <a:fillRect/>
            </a:stretch>
          </p:blipFill>
          <p:spPr>
            <a:xfrm>
              <a:off x="5918525" y="5173761"/>
              <a:ext cx="1041287" cy="502266"/>
            </a:xfrm>
            <a:prstGeom prst="rect">
              <a:avLst/>
            </a:prstGeom>
          </p:spPr>
        </p:pic>
        <p:pic>
          <p:nvPicPr>
            <p:cNvPr id="33" name="Picture 29">
              <a:extLst>
                <a:ext uri="{FF2B5EF4-FFF2-40B4-BE49-F238E27FC236}">
                  <a16:creationId xmlns:a16="http://schemas.microsoft.com/office/drawing/2014/main" id="{F946AD1E-5AC2-9682-2922-1E9458F45D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4601" t="56936" r="15939" b="18818"/>
            <a:stretch>
              <a:fillRect/>
            </a:stretch>
          </p:blipFill>
          <p:spPr>
            <a:xfrm>
              <a:off x="5961250" y="5930523"/>
              <a:ext cx="955835" cy="681279"/>
            </a:xfrm>
            <a:prstGeom prst="rect">
              <a:avLst/>
            </a:prstGeom>
          </p:spPr>
        </p:pic>
        <p:pic>
          <p:nvPicPr>
            <p:cNvPr id="34" name="Picture 30">
              <a:extLst>
                <a:ext uri="{FF2B5EF4-FFF2-40B4-BE49-F238E27FC236}">
                  <a16:creationId xmlns:a16="http://schemas.microsoft.com/office/drawing/2014/main" id="{BAFD5C7D-2E4E-A66A-00FA-182B17976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8098" t="31042" r="8075" b="52970"/>
            <a:stretch>
              <a:fillRect/>
            </a:stretch>
          </p:blipFill>
          <p:spPr>
            <a:xfrm>
              <a:off x="5849510" y="4545614"/>
              <a:ext cx="1303877" cy="449247"/>
            </a:xfrm>
            <a:prstGeom prst="rect">
              <a:avLst/>
            </a:prstGeom>
          </p:spPr>
        </p:pic>
        <p:pic>
          <p:nvPicPr>
            <p:cNvPr id="37" name="Picture 32">
              <a:extLst>
                <a:ext uri="{FF2B5EF4-FFF2-40B4-BE49-F238E27FC236}">
                  <a16:creationId xmlns:a16="http://schemas.microsoft.com/office/drawing/2014/main" id="{D6849D4F-A23F-BF95-2F08-F0BD91155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47744" r="15939" b="77117"/>
            <a:stretch>
              <a:fillRect/>
            </a:stretch>
          </p:blipFill>
          <p:spPr>
            <a:xfrm>
              <a:off x="7305245" y="5922989"/>
              <a:ext cx="879701" cy="642978"/>
            </a:xfrm>
            <a:prstGeom prst="rect">
              <a:avLst/>
            </a:prstGeom>
          </p:spPr>
        </p:pic>
        <p:pic>
          <p:nvPicPr>
            <p:cNvPr id="38" name="Picture 33">
              <a:extLst>
                <a:ext uri="{FF2B5EF4-FFF2-40B4-BE49-F238E27FC236}">
                  <a16:creationId xmlns:a16="http://schemas.microsoft.com/office/drawing/2014/main" id="{AC77007E-5685-C242-085A-49E86E3182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54037" b="82182"/>
            <a:stretch>
              <a:fillRect/>
            </a:stretch>
          </p:blipFill>
          <p:spPr>
            <a:xfrm>
              <a:off x="5868002" y="3598632"/>
              <a:ext cx="1113377" cy="500672"/>
            </a:xfrm>
            <a:prstGeom prst="rect">
              <a:avLst/>
            </a:prstGeom>
          </p:spPr>
        </p:pic>
        <p:pic>
          <p:nvPicPr>
            <p:cNvPr id="40" name="Immagine 39">
              <a:extLst>
                <a:ext uri="{FF2B5EF4-FFF2-40B4-BE49-F238E27FC236}">
                  <a16:creationId xmlns:a16="http://schemas.microsoft.com/office/drawing/2014/main" id="{328B60BF-C37D-096A-7978-355EC81CB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53438" y="3461388"/>
              <a:ext cx="688358" cy="786695"/>
            </a:xfrm>
            <a:prstGeom prst="rect">
              <a:avLst/>
            </a:prstGeom>
          </p:spPr>
        </p:pic>
      </p:grp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87D31FA8-7D13-916D-1589-7931C1364A6B}"/>
              </a:ext>
            </a:extLst>
          </p:cNvPr>
          <p:cNvGrpSpPr/>
          <p:nvPr/>
        </p:nvGrpSpPr>
        <p:grpSpPr>
          <a:xfrm>
            <a:off x="11298040" y="3250756"/>
            <a:ext cx="3906622" cy="4260534"/>
            <a:chOff x="9443821" y="3299993"/>
            <a:chExt cx="3200400" cy="3490333"/>
          </a:xfrm>
        </p:grpSpPr>
        <p:sp>
          <p:nvSpPr>
            <p:cNvPr id="28" name="Rettangolo 27">
              <a:extLst>
                <a:ext uri="{FF2B5EF4-FFF2-40B4-BE49-F238E27FC236}">
                  <a16:creationId xmlns:a16="http://schemas.microsoft.com/office/drawing/2014/main" id="{1D06BFC9-C1B3-4CBD-D115-5F65DFCFDDBF}"/>
                </a:ext>
              </a:extLst>
            </p:cNvPr>
            <p:cNvSpPr/>
            <p:nvPr/>
          </p:nvSpPr>
          <p:spPr>
            <a:xfrm>
              <a:off x="9443821" y="3299993"/>
              <a:ext cx="3200400" cy="34903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grpSp>
          <p:nvGrpSpPr>
            <p:cNvPr id="50" name="Gruppo 49">
              <a:extLst>
                <a:ext uri="{FF2B5EF4-FFF2-40B4-BE49-F238E27FC236}">
                  <a16:creationId xmlns:a16="http://schemas.microsoft.com/office/drawing/2014/main" id="{BACBB9B1-647B-494D-B65F-B26BDA102B58}"/>
                </a:ext>
              </a:extLst>
            </p:cNvPr>
            <p:cNvGrpSpPr/>
            <p:nvPr/>
          </p:nvGrpSpPr>
          <p:grpSpPr>
            <a:xfrm>
              <a:off x="9887146" y="3557838"/>
              <a:ext cx="2320803" cy="2899253"/>
              <a:chOff x="9887146" y="3557838"/>
              <a:chExt cx="2320803" cy="2899253"/>
            </a:xfrm>
          </p:grpSpPr>
          <p:pic>
            <p:nvPicPr>
              <p:cNvPr id="41" name="Picture 38">
                <a:extLst>
                  <a:ext uri="{FF2B5EF4-FFF2-40B4-BE49-F238E27FC236}">
                    <a16:creationId xmlns:a16="http://schemas.microsoft.com/office/drawing/2014/main" id="{DDAB3A91-ED9C-7756-D0FD-68E8B8DAFA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51022" t="86744"/>
              <a:stretch>
                <a:fillRect/>
              </a:stretch>
            </p:blipFill>
            <p:spPr>
              <a:xfrm>
                <a:off x="11236531" y="6083728"/>
                <a:ext cx="971418" cy="373363"/>
              </a:xfrm>
              <a:prstGeom prst="rect">
                <a:avLst/>
              </a:prstGeom>
            </p:spPr>
          </p:pic>
          <p:pic>
            <p:nvPicPr>
              <p:cNvPr id="42" name="Picture 39">
                <a:extLst>
                  <a:ext uri="{FF2B5EF4-FFF2-40B4-BE49-F238E27FC236}">
                    <a16:creationId xmlns:a16="http://schemas.microsoft.com/office/drawing/2014/main" id="{6FFBE20B-1649-A0D2-AA7A-E0363827F5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t="82707" r="50050"/>
              <a:stretch>
                <a:fillRect/>
              </a:stretch>
            </p:blipFill>
            <p:spPr>
              <a:xfrm>
                <a:off x="9986369" y="5089018"/>
                <a:ext cx="990694" cy="487054"/>
              </a:xfrm>
              <a:prstGeom prst="rect">
                <a:avLst/>
              </a:prstGeom>
            </p:spPr>
          </p:pic>
          <p:pic>
            <p:nvPicPr>
              <p:cNvPr id="43" name="Picture 40">
                <a:extLst>
                  <a:ext uri="{FF2B5EF4-FFF2-40B4-BE49-F238E27FC236}">
                    <a16:creationId xmlns:a16="http://schemas.microsoft.com/office/drawing/2014/main" id="{25808396-F26B-1D01-0E48-BB3245CC6D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55400" t="60926" b="20188"/>
              <a:stretch>
                <a:fillRect/>
              </a:stretch>
            </p:blipFill>
            <p:spPr>
              <a:xfrm>
                <a:off x="11208574" y="4230298"/>
                <a:ext cx="884591" cy="531900"/>
              </a:xfrm>
              <a:prstGeom prst="rect">
                <a:avLst/>
              </a:prstGeom>
            </p:spPr>
          </p:pic>
          <p:pic>
            <p:nvPicPr>
              <p:cNvPr id="44" name="Picture 42">
                <a:extLst>
                  <a:ext uri="{FF2B5EF4-FFF2-40B4-BE49-F238E27FC236}">
                    <a16:creationId xmlns:a16="http://schemas.microsoft.com/office/drawing/2014/main" id="{0E469AE9-18B9-D9B8-B8CC-45201EC7AC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58311" t="30204" r="4373" b="45295"/>
              <a:stretch>
                <a:fillRect/>
              </a:stretch>
            </p:blipFill>
            <p:spPr>
              <a:xfrm>
                <a:off x="11314517" y="5085615"/>
                <a:ext cx="740108" cy="690056"/>
              </a:xfrm>
              <a:prstGeom prst="rect">
                <a:avLst/>
              </a:prstGeom>
            </p:spPr>
          </p:pic>
          <p:pic>
            <p:nvPicPr>
              <p:cNvPr id="45" name="Picture 43">
                <a:extLst>
                  <a:ext uri="{FF2B5EF4-FFF2-40B4-BE49-F238E27FC236}">
                    <a16:creationId xmlns:a16="http://schemas.microsoft.com/office/drawing/2014/main" id="{6CE77A2C-EF12-261B-9591-6545D2EB4D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1976" t="28345" r="43073" b="47073"/>
              <a:stretch>
                <a:fillRect/>
              </a:stretch>
            </p:blipFill>
            <p:spPr>
              <a:xfrm>
                <a:off x="9915788" y="4236421"/>
                <a:ext cx="1089880" cy="692351"/>
              </a:xfrm>
              <a:prstGeom prst="rect">
                <a:avLst/>
              </a:prstGeom>
            </p:spPr>
          </p:pic>
          <p:pic>
            <p:nvPicPr>
              <p:cNvPr id="46" name="Picture 44">
                <a:extLst>
                  <a:ext uri="{FF2B5EF4-FFF2-40B4-BE49-F238E27FC236}">
                    <a16:creationId xmlns:a16="http://schemas.microsoft.com/office/drawing/2014/main" id="{07D535BE-251D-37E1-2954-4C274ECC50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51976" t="5631" b="77054"/>
              <a:stretch>
                <a:fillRect/>
              </a:stretch>
            </p:blipFill>
            <p:spPr>
              <a:xfrm>
                <a:off x="11199194" y="3643243"/>
                <a:ext cx="952500" cy="487672"/>
              </a:xfrm>
              <a:prstGeom prst="rect">
                <a:avLst/>
              </a:prstGeom>
            </p:spPr>
          </p:pic>
          <p:pic>
            <p:nvPicPr>
              <p:cNvPr id="47" name="Picture 45">
                <a:extLst>
                  <a:ext uri="{FF2B5EF4-FFF2-40B4-BE49-F238E27FC236}">
                    <a16:creationId xmlns:a16="http://schemas.microsoft.com/office/drawing/2014/main" id="{2FF451B6-67AB-74A2-BD6F-8883775588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t="2655" r="48023" b="78931"/>
              <a:stretch>
                <a:fillRect/>
              </a:stretch>
            </p:blipFill>
            <p:spPr>
              <a:xfrm>
                <a:off x="9887146" y="3557838"/>
                <a:ext cx="1030902" cy="518614"/>
              </a:xfrm>
              <a:prstGeom prst="rect">
                <a:avLst/>
              </a:prstGeom>
            </p:spPr>
          </p:pic>
          <p:pic>
            <p:nvPicPr>
              <p:cNvPr id="48" name="Picture 41">
                <a:extLst>
                  <a:ext uri="{FF2B5EF4-FFF2-40B4-BE49-F238E27FC236}">
                    <a16:creationId xmlns:a16="http://schemas.microsoft.com/office/drawing/2014/main" id="{1E26F948-F18C-0094-C970-AB5277C31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t="62846" r="45914" b="20290"/>
              <a:stretch>
                <a:fillRect/>
              </a:stretch>
            </p:blipFill>
            <p:spPr>
              <a:xfrm>
                <a:off x="9965865" y="5978209"/>
                <a:ext cx="1072737" cy="474953"/>
              </a:xfrm>
              <a:prstGeom prst="rect">
                <a:avLst/>
              </a:prstGeom>
            </p:spPr>
          </p:pic>
        </p:grpSp>
      </p:grpSp>
      <p:sp>
        <p:nvSpPr>
          <p:cNvPr id="52" name="TextBox 23">
            <a:extLst>
              <a:ext uri="{FF2B5EF4-FFF2-40B4-BE49-F238E27FC236}">
                <a16:creationId xmlns:a16="http://schemas.microsoft.com/office/drawing/2014/main" id="{64797484-6D7D-B29C-7491-1EF69FC3E52B}"/>
              </a:ext>
            </a:extLst>
          </p:cNvPr>
          <p:cNvSpPr txBox="1"/>
          <p:nvPr/>
        </p:nvSpPr>
        <p:spPr>
          <a:xfrm>
            <a:off x="6674665" y="2775475"/>
            <a:ext cx="3378890" cy="283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72"/>
              </a:lnSpc>
            </a:pPr>
            <a:r>
              <a:rPr lang="en-US" sz="2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AZIENDE MEDIO-GRANDI</a:t>
            </a:r>
          </a:p>
        </p:txBody>
      </p:sp>
      <p:sp>
        <p:nvSpPr>
          <p:cNvPr id="53" name="TextBox 23">
            <a:extLst>
              <a:ext uri="{FF2B5EF4-FFF2-40B4-BE49-F238E27FC236}">
                <a16:creationId xmlns:a16="http://schemas.microsoft.com/office/drawing/2014/main" id="{BDAA8698-E89B-4362-7281-F745B9BB1864}"/>
              </a:ext>
            </a:extLst>
          </p:cNvPr>
          <p:cNvSpPr txBox="1"/>
          <p:nvPr/>
        </p:nvSpPr>
        <p:spPr>
          <a:xfrm>
            <a:off x="1996862" y="2772805"/>
            <a:ext cx="2795586" cy="283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072"/>
              </a:lnSpc>
            </a:pPr>
            <a:r>
              <a:rPr lang="en-US" sz="2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AZIENDE PICCOLE</a:t>
            </a:r>
          </a:p>
        </p:txBody>
      </p:sp>
    </p:spTree>
    <p:extLst>
      <p:ext uri="{BB962C8B-B14F-4D97-AF65-F5344CB8AC3E}">
        <p14:creationId xmlns:p14="http://schemas.microsoft.com/office/powerpoint/2010/main" val="269770759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">
            <a:extLst>
              <a:ext uri="{FF2B5EF4-FFF2-40B4-BE49-F238E27FC236}">
                <a16:creationId xmlns:a16="http://schemas.microsoft.com/office/drawing/2014/main" id="{7DDC959A-5989-1372-D062-04F05751A54D}"/>
              </a:ext>
            </a:extLst>
          </p:cNvPr>
          <p:cNvSpPr/>
          <p:nvPr/>
        </p:nvSpPr>
        <p:spPr>
          <a:xfrm rot="16200000">
            <a:off x="7667819" y="-7733214"/>
            <a:ext cx="1270001" cy="1671101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2200"/>
          </a:p>
        </p:txBody>
      </p:sp>
      <p:sp>
        <p:nvSpPr>
          <p:cNvPr id="3" name="Slide introduttiva">
            <a:extLst>
              <a:ext uri="{FF2B5EF4-FFF2-40B4-BE49-F238E27FC236}">
                <a16:creationId xmlns:a16="http://schemas.microsoft.com/office/drawing/2014/main" id="{25E1A65A-53E8-0C5F-FAFC-C6FCFB2043E3}"/>
              </a:ext>
            </a:extLst>
          </p:cNvPr>
          <p:cNvSpPr txBox="1"/>
          <p:nvPr/>
        </p:nvSpPr>
        <p:spPr>
          <a:xfrm>
            <a:off x="83392" y="337554"/>
            <a:ext cx="16454511" cy="911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003D5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50000"/>
              </a:lnSpc>
            </a:pPr>
            <a:r>
              <a:rPr lang="it-IT" sz="4000" b="1" spc="300">
                <a:solidFill>
                  <a:schemeClr val="bg1"/>
                </a:solidFill>
                <a:latin typeface="Gadugi"/>
                <a:ea typeface="Gadugi"/>
                <a:cs typeface="Calibri"/>
              </a:rPr>
              <a:t>PIANIFICAZIONE e SCHEDULAZIONE DELLA PRODUZIONE</a:t>
            </a:r>
          </a:p>
        </p:txBody>
      </p:sp>
      <p:pic>
        <p:nvPicPr>
          <p:cNvPr id="7" name="Immagine 6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937A1992-A16A-338A-04A2-29243210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08" y="2120563"/>
            <a:ext cx="16065684" cy="639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702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BBA1746B-0062-25A2-C1F5-58D5C5575162}"/>
              </a:ext>
            </a:extLst>
          </p:cNvPr>
          <p:cNvSpPr/>
          <p:nvPr/>
        </p:nvSpPr>
        <p:spPr>
          <a:xfrm>
            <a:off x="-6662" y="-55200"/>
            <a:ext cx="8676000" cy="9864000"/>
          </a:xfrm>
          <a:prstGeom prst="rect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7339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16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j-lt"/>
              <a:ea typeface="+mj-ea"/>
              <a:cs typeface="+mj-cs"/>
              <a:sym typeface="Helvetica Neue"/>
            </a:endParaRPr>
          </a:p>
        </p:txBody>
      </p:sp>
      <p:sp>
        <p:nvSpPr>
          <p:cNvPr id="3" name="Slide introduttiva">
            <a:extLst>
              <a:ext uri="{FF2B5EF4-FFF2-40B4-BE49-F238E27FC236}">
                <a16:creationId xmlns:a16="http://schemas.microsoft.com/office/drawing/2014/main" id="{44DA2DCB-F51E-F54B-7340-BB567A6A5420}"/>
              </a:ext>
            </a:extLst>
          </p:cNvPr>
          <p:cNvSpPr txBox="1"/>
          <p:nvPr/>
        </p:nvSpPr>
        <p:spPr>
          <a:xfrm>
            <a:off x="963568" y="1394186"/>
            <a:ext cx="5840643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5000">
                <a:solidFill>
                  <a:srgbClr val="003D5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sz="4400" b="1" spc="3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VIENI A CONOSCERCI</a:t>
            </a:r>
          </a:p>
        </p:txBody>
      </p:sp>
      <p:sp>
        <p:nvSpPr>
          <p:cNvPr id="7" name="AGENDA">
            <a:extLst>
              <a:ext uri="{FF2B5EF4-FFF2-40B4-BE49-F238E27FC236}">
                <a16:creationId xmlns:a16="http://schemas.microsoft.com/office/drawing/2014/main" id="{85A4B8F4-D3C9-4D7F-AB39-F5DA5E918158}"/>
              </a:ext>
            </a:extLst>
          </p:cNvPr>
          <p:cNvSpPr txBox="1"/>
          <p:nvPr/>
        </p:nvSpPr>
        <p:spPr>
          <a:xfrm>
            <a:off x="9926257" y="1394185"/>
            <a:ext cx="6002759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sz="4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COSA TROVERAI?</a:t>
            </a:r>
            <a:endParaRPr lang="it-IT" sz="4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olo…">
            <a:extLst>
              <a:ext uri="{FF2B5EF4-FFF2-40B4-BE49-F238E27FC236}">
                <a16:creationId xmlns:a16="http://schemas.microsoft.com/office/drawing/2014/main" id="{AF9ECA85-92C1-18D7-F158-0822A949F117}"/>
              </a:ext>
            </a:extLst>
          </p:cNvPr>
          <p:cNvSpPr txBox="1"/>
          <p:nvPr/>
        </p:nvSpPr>
        <p:spPr>
          <a:xfrm>
            <a:off x="9926257" y="2415693"/>
            <a:ext cx="6450438" cy="161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algn="l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>
                <a:latin typeface="Calibri Light" panose="020F0302020204030204" pitchFamily="34" charset="0"/>
                <a:cs typeface="Calibri Light" panose="020F0302020204030204" pitchFamily="34" charset="0"/>
              </a:rPr>
              <a:t>Innovazione e miglioramento continuo</a:t>
            </a:r>
          </a:p>
          <a:p>
            <a:pPr marL="571500" indent="-571500" algn="l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>
                <a:latin typeface="Calibri Light" panose="020F0302020204030204" pitchFamily="34" charset="0"/>
                <a:cs typeface="Calibri Light" panose="020F0302020204030204" pitchFamily="34" charset="0"/>
              </a:rPr>
              <a:t>Investimento in Ricerca &amp; Sviluppo</a:t>
            </a:r>
          </a:p>
          <a:p>
            <a:pPr marL="571500" indent="-571500" algn="l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>
                <a:latin typeface="Calibri Light" panose="020F0302020204030204" pitchFamily="34" charset="0"/>
                <a:cs typeface="Calibri Light" panose="020F0302020204030204" pitchFamily="34" charset="0"/>
              </a:rPr>
              <a:t>Formazione e crescita</a:t>
            </a:r>
          </a:p>
        </p:txBody>
      </p:sp>
      <p:sp>
        <p:nvSpPr>
          <p:cNvPr id="4" name="Titolo…">
            <a:extLst>
              <a:ext uri="{FF2B5EF4-FFF2-40B4-BE49-F238E27FC236}">
                <a16:creationId xmlns:a16="http://schemas.microsoft.com/office/drawing/2014/main" id="{7546D697-26E2-B9EB-4E20-B77DBB292C53}"/>
              </a:ext>
            </a:extLst>
          </p:cNvPr>
          <p:cNvSpPr txBox="1"/>
          <p:nvPr/>
        </p:nvSpPr>
        <p:spPr>
          <a:xfrm>
            <a:off x="963568" y="2853265"/>
            <a:ext cx="6116084" cy="404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20000"/>
              </a:lnSpc>
              <a:buSzPct val="80000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36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Nel team </a:t>
            </a:r>
            <a:r>
              <a:rPr lang="it-IT" sz="360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Cybertec</a:t>
            </a:r>
            <a:r>
              <a:rPr lang="it-IT" sz="360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troverai persone di talento, dinamiche, appassionate e disponibili a mettersi in gioco per affrontare insieme nuove sfide e opportunità.</a:t>
            </a:r>
          </a:p>
        </p:txBody>
      </p:sp>
      <p:sp>
        <p:nvSpPr>
          <p:cNvPr id="5" name="AGENDA">
            <a:extLst>
              <a:ext uri="{FF2B5EF4-FFF2-40B4-BE49-F238E27FC236}">
                <a16:creationId xmlns:a16="http://schemas.microsoft.com/office/drawing/2014/main" id="{CD4507A3-F755-F411-76FB-559D75C7EFD1}"/>
              </a:ext>
            </a:extLst>
          </p:cNvPr>
          <p:cNvSpPr txBox="1"/>
          <p:nvPr/>
        </p:nvSpPr>
        <p:spPr>
          <a:xfrm>
            <a:off x="9926256" y="5459679"/>
            <a:ext cx="6002759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lang="it-IT" sz="4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CONTATTI</a:t>
            </a:r>
            <a:endParaRPr lang="it-IT" sz="40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itolo…">
            <a:extLst>
              <a:ext uri="{FF2B5EF4-FFF2-40B4-BE49-F238E27FC236}">
                <a16:creationId xmlns:a16="http://schemas.microsoft.com/office/drawing/2014/main" id="{6A0BB6CB-880F-232E-4D86-3BF188B2E3C5}"/>
              </a:ext>
            </a:extLst>
          </p:cNvPr>
          <p:cNvSpPr txBox="1"/>
          <p:nvPr/>
        </p:nvSpPr>
        <p:spPr>
          <a:xfrm>
            <a:off x="9926257" y="5980848"/>
            <a:ext cx="6450438" cy="2136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ct val="120000"/>
              </a:lnSpc>
              <a:buSzPct val="80000"/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 dirty="0">
                <a:latin typeface="Calibri Light"/>
                <a:cs typeface="Calibri Light"/>
                <a:hlinkClick r:id="rId2"/>
              </a:rPr>
              <a:t>hr@cybertec.it</a:t>
            </a:r>
            <a:endParaRPr lang="it-IT" sz="2400">
              <a:latin typeface="Calibri Light"/>
              <a:cs typeface="Calibri Light"/>
            </a:endParaRPr>
          </a:p>
          <a:p>
            <a:pPr algn="l">
              <a:lnSpc>
                <a:spcPct val="120000"/>
              </a:lnSpc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lang="it-IT" sz="2800" dirty="0">
              <a:latin typeface="Calibri Light"/>
              <a:cs typeface="Calibri Light"/>
            </a:endParaRPr>
          </a:p>
          <a:p>
            <a:pPr algn="l">
              <a:lnSpc>
                <a:spcPct val="120000"/>
              </a:lnSpc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 dirty="0">
                <a:latin typeface="Calibri Light"/>
                <a:cs typeface="Calibri Light"/>
                <a:hlinkClick r:id="rId3"/>
              </a:rPr>
              <a:t>Alex.Dagri@cybertec.it</a:t>
            </a:r>
            <a:r>
              <a:rPr lang="it-IT" sz="2800" dirty="0">
                <a:latin typeface="Calibri Light"/>
                <a:cs typeface="Calibri Light"/>
              </a:rPr>
              <a:t> (CTO)</a:t>
            </a:r>
          </a:p>
          <a:p>
            <a:pPr algn="l">
              <a:lnSpc>
                <a:spcPct val="120000"/>
              </a:lnSpc>
              <a:defRPr sz="2400">
                <a:solidFill>
                  <a:srgbClr val="003D59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it-IT" sz="2800" dirty="0">
                <a:latin typeface="Calibri Light"/>
                <a:cs typeface="Calibri Light"/>
                <a:hlinkClick r:id="rId4"/>
              </a:rPr>
              <a:t>Marco.Mior@cybertec.it</a:t>
            </a:r>
            <a:r>
              <a:rPr lang="it-IT" sz="2800" dirty="0">
                <a:latin typeface="Calibri Light"/>
                <a:cs typeface="Calibri Light"/>
              </a:rPr>
              <a:t> (Product Manager)</a:t>
            </a:r>
          </a:p>
        </p:txBody>
      </p:sp>
    </p:spTree>
    <p:extLst>
      <p:ext uri="{BB962C8B-B14F-4D97-AF65-F5344CB8AC3E}">
        <p14:creationId xmlns:p14="http://schemas.microsoft.com/office/powerpoint/2010/main" val="61374680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ybertec 16.9">
  <a:themeElements>
    <a:clrScheme name="cybertec">
      <a:dk1>
        <a:srgbClr val="003D59"/>
      </a:dk1>
      <a:lt1>
        <a:srgbClr val="FFFFFF"/>
      </a:lt1>
      <a:dk2>
        <a:srgbClr val="003D59"/>
      </a:dk2>
      <a:lt2>
        <a:srgbClr val="F8F8F8"/>
      </a:lt2>
      <a:accent1>
        <a:srgbClr val="D76174"/>
      </a:accent1>
      <a:accent2>
        <a:srgbClr val="89BB77"/>
      </a:accent2>
      <a:accent3>
        <a:srgbClr val="007DC4"/>
      </a:accent3>
      <a:accent4>
        <a:srgbClr val="CF220D"/>
      </a:accent4>
      <a:accent5>
        <a:srgbClr val="F6A400"/>
      </a:accent5>
      <a:accent6>
        <a:srgbClr val="4D4D4D"/>
      </a:accent6>
      <a:hlink>
        <a:srgbClr val="5F5F5F"/>
      </a:hlink>
      <a:folHlink>
        <a:srgbClr val="919191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cybertec 16.9" id="{6BC8E0E0-6350-0243-88D0-D99D4E24D7F7}" vid="{77694919-BE6D-9A4E-AA8D-CC83F9F980FE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43b0dc2-f11e-47fe-87ea-ad48b2564ae2" xsi:nil="true"/>
    <lcf76f155ced4ddcb4097134ff3c332f xmlns="b7e87f01-c281-4de7-94db-f7e2ebc095f2">
      <Terms xmlns="http://schemas.microsoft.com/office/infopath/2007/PartnerControls"/>
    </lcf76f155ced4ddcb4097134ff3c332f>
    <SharedWithUsers xmlns="043b0dc2-f11e-47fe-87ea-ad48b2564ae2">
      <UserInfo>
        <DisplayName>Mauro Marchesi</DisplayName>
        <AccountId>13</AccountId>
        <AccountType/>
      </UserInfo>
      <UserInfo>
        <DisplayName>Dario Crosera</DisplayName>
        <AccountId>19</AccountId>
        <AccountType/>
      </UserInfo>
      <UserInfo>
        <DisplayName>Alex Dagri</DisplayName>
        <AccountId>14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E8C23809223DC438F2816ACA2C0FE24" ma:contentTypeVersion="14" ma:contentTypeDescription="Creare un nuovo documento." ma:contentTypeScope="" ma:versionID="ffbe6160c593d00acbb4a8823a65ce6e">
  <xsd:schema xmlns:xsd="http://www.w3.org/2001/XMLSchema" xmlns:xs="http://www.w3.org/2001/XMLSchema" xmlns:p="http://schemas.microsoft.com/office/2006/metadata/properties" xmlns:ns2="b7e87f01-c281-4de7-94db-f7e2ebc095f2" xmlns:ns3="043b0dc2-f11e-47fe-87ea-ad48b2564ae2" targetNamespace="http://schemas.microsoft.com/office/2006/metadata/properties" ma:root="true" ma:fieldsID="7322734a2cd63d73fccaf6092b6c1b73" ns2:_="" ns3:_="">
    <xsd:import namespace="b7e87f01-c281-4de7-94db-f7e2ebc095f2"/>
    <xsd:import namespace="043b0dc2-f11e-47fe-87ea-ad48b2564ae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e87f01-c281-4de7-94db-f7e2ebc095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Tag immagine" ma:readOnly="false" ma:fieldId="{5cf76f15-5ced-4ddc-b409-7134ff3c332f}" ma:taxonomyMulti="true" ma:sspId="2eb73858-8712-433d-8666-7e509de1ab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3b0dc2-f11e-47fe-87ea-ad48b2564ae2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99584e86-ccb9-4a77-90f0-8f7e12e4696b}" ma:internalName="TaxCatchAll" ma:showField="CatchAllData" ma:web="043b0dc2-f11e-47fe-87ea-ad48b2564ae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50FFD7-2B87-417D-B316-0670B1EBF6C5}">
  <ds:schemaRefs>
    <ds:schemaRef ds:uri="043b0dc2-f11e-47fe-87ea-ad48b2564ae2"/>
    <ds:schemaRef ds:uri="b7e87f01-c281-4de7-94db-f7e2ebc095f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14E9FE5-C940-41EE-8AAF-7AEC141565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e87f01-c281-4de7-94db-f7e2ebc095f2"/>
    <ds:schemaRef ds:uri="043b0dc2-f11e-47fe-87ea-ad48b2564a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CCE59F-3567-496A-A611-4FEDEA3F74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cybertec 16.9</Template>
  <Application>Microsoft Office PowerPoint</Application>
  <PresentationFormat>Personalizzato</PresentationFormat>
  <Slides>8</Slides>
  <Notes>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9" baseType="lpstr">
      <vt:lpstr>cybertec 16.9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Mollusk Grafica e Comunicazione</dc:creator>
  <cp:revision>37</cp:revision>
  <dcterms:created xsi:type="dcterms:W3CDTF">2022-07-14T09:50:16Z</dcterms:created>
  <dcterms:modified xsi:type="dcterms:W3CDTF">2025-04-05T11:27:11Z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0x0101003E8C23809223DC438F2816ACA2C0FE24</vt:lpwstr>
  </property>
  <property fmtid="{D5CDD505-2E9C-101B-9397-08002B2CF9AE}" pid="3" name="Order">
    <vt:r8>123100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  <property fmtid="{D5CDD505-2E9C-101B-9397-08002B2CF9AE}" pid="9" name="TriggerFlowInfo">
    <vt:lpwstr/>
  </property>
  <property fmtid="{D5CDD505-2E9C-101B-9397-08002B2CF9AE}" pid="10" name="MediaServiceImageTags">
    <vt:lpwstr/>
  </property>
</Properties>
</file>

<file path=docProps/thumbnail.jpeg>
</file>